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>
        <p:scale>
          <a:sx n="33" d="100"/>
          <a:sy n="33" d="100"/>
        </p:scale>
        <p:origin x="21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53"/>
            <a:ext cx="30275211" cy="42798610"/>
          </a:xfrm>
          <a:prstGeom prst="rect">
            <a:avLst/>
          </a:prstGeom>
        </p:spPr>
      </p:pic>
      <p:sp>
        <p:nvSpPr>
          <p:cNvPr id="2" name="모서리가 둥근 직사각형 8">
            <a:extLst>
              <a:ext uri="{FF2B5EF4-FFF2-40B4-BE49-F238E27FC236}">
                <a16:creationId xmlns:a16="http://schemas.microsoft.com/office/drawing/2014/main" id="{9B700405-F88E-A3BB-5332-8A050D02FAD3}"/>
              </a:ext>
            </a:extLst>
          </p:cNvPr>
          <p:cNvSpPr/>
          <p:nvPr/>
        </p:nvSpPr>
        <p:spPr>
          <a:xfrm>
            <a:off x="2978164" y="3336325"/>
            <a:ext cx="24318885" cy="420195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Current-Based Reconfigurable Hybrid Buck–Boost Converter </a:t>
            </a:r>
          </a:p>
          <a:p>
            <a:pPr algn="ctr"/>
            <a:r>
              <a:rPr lang="en-US" altLang="ko-KR" sz="6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Load-Dependent Mode Switching and Single-Duty Control</a:t>
            </a:r>
            <a:endParaRPr lang="en-US" altLang="ko-KR" sz="2000" b="1" dirty="0">
              <a:ln w="28575">
                <a:noFill/>
                <a:prstDash val="dash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48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Jonghun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Chae, </a:t>
            </a:r>
            <a:r>
              <a:rPr lang="en-US" altLang="ko-KR" sz="48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Sungjun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Moon, and </a:t>
            </a:r>
            <a:r>
              <a:rPr lang="en-US" altLang="ko-KR" sz="48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Inho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</a:t>
            </a:r>
          </a:p>
          <a:p>
            <a:pPr algn="ctr"/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and Computer Engineering, </a:t>
            </a:r>
            <a:r>
              <a:rPr lang="en-US" altLang="ko-KR" sz="4800" b="1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Korea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2FAF7-EA8C-27DE-1B63-48B055ED0FA7}"/>
              </a:ext>
            </a:extLst>
          </p:cNvPr>
          <p:cNvSpPr txBox="1"/>
          <p:nvPr/>
        </p:nvSpPr>
        <p:spPr>
          <a:xfrm>
            <a:off x="922846" y="7480110"/>
            <a:ext cx="284170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A1F8E-AEE0-D1CB-1EDD-7523C5A995BD}"/>
              </a:ext>
            </a:extLst>
          </p:cNvPr>
          <p:cNvSpPr txBox="1"/>
          <p:nvPr/>
        </p:nvSpPr>
        <p:spPr>
          <a:xfrm>
            <a:off x="15780774" y="12085016"/>
            <a:ext cx="135591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 Selector Operation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B6392-B734-BB3E-14AA-9816418EDAC8}"/>
              </a:ext>
            </a:extLst>
          </p:cNvPr>
          <p:cNvSpPr txBox="1"/>
          <p:nvPr/>
        </p:nvSpPr>
        <p:spPr>
          <a:xfrm>
            <a:off x="1028333" y="8524679"/>
            <a:ext cx="17983567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2400">
              <a:buFont typeface="Arial" panose="020B0604020202020204" pitchFamily="34" charset="0"/>
              <a:buChar char="•"/>
            </a:pP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buck–boost converter (HBBC) is required in mobile systems</a:t>
            </a:r>
          </a:p>
          <a:p>
            <a:pPr marL="571500" indent="-572400">
              <a:buFont typeface="Arial" panose="020B0604020202020204" pitchFamily="34" charset="0"/>
              <a:buChar char="•"/>
            </a:pP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Multi-mode HBBCs: mode mismatch, large V</a:t>
            </a:r>
            <a:r>
              <a:rPr lang="en-US" altLang="ko-KR" sz="3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ripple </a:t>
            </a:r>
            <a:r>
              <a:rPr lang="en-US" altLang="ko-K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ko-KR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2400">
              <a:buFont typeface="Arial" panose="020B0604020202020204" pitchFamily="34" charset="0"/>
              <a:buChar char="•"/>
            </a:pP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Dual-path topology: I</a:t>
            </a:r>
            <a:r>
              <a:rPr lang="en-US" altLang="ko-KR" sz="3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reduced</a:t>
            </a:r>
            <a:r>
              <a:rPr lang="en-US" altLang="ko-KR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 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VCR-dependent </a:t>
            </a:r>
            <a:r>
              <a:rPr lang="en-US" altLang="ko-K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altLang="ko-KR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2400">
              <a:buFont typeface="Arial" panose="020B0604020202020204" pitchFamily="34" charset="0"/>
              <a:buChar char="•"/>
            </a:pP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Inductor-last topology: I</a:t>
            </a:r>
            <a:r>
              <a:rPr lang="en-US" altLang="ko-KR" sz="3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altLang="ko-KR" sz="3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limited PCE </a:t>
            </a:r>
            <a:r>
              <a:rPr lang="en-US" altLang="ko-K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altLang="ko-KR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2400">
              <a:buFont typeface="Arial" panose="020B0604020202020204" pitchFamily="34" charset="0"/>
              <a:buChar char="•"/>
            </a:pP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CR-HBBC: current-based control 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VCR-independent I</a:t>
            </a:r>
            <a:r>
              <a:rPr lang="en-US" altLang="ko-KR" sz="38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 </a:t>
            </a:r>
            <a:r>
              <a:rPr lang="en-US" altLang="ko-KR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optimization </a:t>
            </a:r>
            <a:r>
              <a:rPr lang="en-US" altLang="ko-KR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ko-KR" alt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0E302-225A-5463-4486-FCA176D4297E}"/>
              </a:ext>
            </a:extLst>
          </p:cNvPr>
          <p:cNvSpPr txBox="1"/>
          <p:nvPr/>
        </p:nvSpPr>
        <p:spPr>
          <a:xfrm>
            <a:off x="922846" y="12085016"/>
            <a:ext cx="135591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Converter Operation in Heavy Load Condition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D71FB-B150-F8E6-6811-8D614D3977A8}"/>
              </a:ext>
            </a:extLst>
          </p:cNvPr>
          <p:cNvSpPr txBox="1"/>
          <p:nvPr/>
        </p:nvSpPr>
        <p:spPr>
          <a:xfrm>
            <a:off x="922843" y="39908600"/>
            <a:ext cx="280382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the National Research Foundation of Korea (NRF) grant funded by the Korea government </a:t>
            </a:r>
          </a:p>
          <a:p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(MSIT) (RS-2026-25497457). 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8627CD-A28E-B016-FF67-AB3226F23432}"/>
              </a:ext>
            </a:extLst>
          </p:cNvPr>
          <p:cNvSpPr txBox="1"/>
          <p:nvPr/>
        </p:nvSpPr>
        <p:spPr>
          <a:xfrm>
            <a:off x="15880373" y="19172716"/>
            <a:ext cx="1345952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2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mode-transition logic determines MOD based on V</a:t>
            </a:r>
            <a:r>
              <a:rPr lang="en-US" altLang="ko-KR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</a:t>
            </a:r>
            <a:r>
              <a:rPr lang="en-US" altLang="ko-KR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comparison.</a:t>
            </a:r>
          </a:p>
          <a:p>
            <a:pPr marL="571500" indent="-572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seamless transition between light and heavy load modes.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E17AC7-B8C6-1853-E8B0-DA1CCEB8C595}"/>
              </a:ext>
            </a:extLst>
          </p:cNvPr>
          <p:cNvSpPr txBox="1"/>
          <p:nvPr/>
        </p:nvSpPr>
        <p:spPr>
          <a:xfrm>
            <a:off x="922842" y="23391461"/>
            <a:ext cx="134595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2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heavy load, both inductor currents are delivered to the load simultaneously, reducing DCR conduction loss by 50%.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9676A86-B688-F60E-7EE2-82D76FFE9093}"/>
              </a:ext>
            </a:extLst>
          </p:cNvPr>
          <p:cNvSpPr txBox="1"/>
          <p:nvPr/>
        </p:nvSpPr>
        <p:spPr>
          <a:xfrm>
            <a:off x="15780774" y="21236249"/>
            <a:ext cx="135591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Results in V</a:t>
            </a:r>
            <a:r>
              <a:rPr lang="en-US" altLang="ko-KR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3.4V, V</a:t>
            </a:r>
            <a:r>
              <a:rPr lang="en-US" altLang="ko-KR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3.4V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D8E785D6-CF20-B9E3-233D-2AB5CD2ED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43" y="35177862"/>
            <a:ext cx="7557092" cy="4199703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1A5EE5E6-8C71-CF6B-68A9-BA96D0C0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735" y="34984223"/>
            <a:ext cx="5312833" cy="449215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5DD7D8A-DADF-4FE4-8617-1C0AB7AFBEC6}"/>
              </a:ext>
            </a:extLst>
          </p:cNvPr>
          <p:cNvSpPr txBox="1"/>
          <p:nvPr/>
        </p:nvSpPr>
        <p:spPr>
          <a:xfrm>
            <a:off x="922844" y="24884591"/>
            <a:ext cx="135591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Converter Operation in Light Load Condition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7F83737-5D24-E450-46B0-7DB6556822EB}"/>
              </a:ext>
            </a:extLst>
          </p:cNvPr>
          <p:cNvSpPr txBox="1"/>
          <p:nvPr/>
        </p:nvSpPr>
        <p:spPr>
          <a:xfrm>
            <a:off x="922843" y="32767290"/>
            <a:ext cx="134595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2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light load, series-connected inductors double the effective inductance, reducing current ripple and enabling CCM operation.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5D125A-6055-E59F-1155-989FE4EC1FD7}"/>
              </a:ext>
            </a:extLst>
          </p:cNvPr>
          <p:cNvSpPr txBox="1"/>
          <p:nvPr/>
        </p:nvSpPr>
        <p:spPr>
          <a:xfrm>
            <a:off x="922844" y="34139551"/>
            <a:ext cx="135591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Photo and Power Conversion Efficiency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그림 93">
            <a:extLst>
              <a:ext uri="{FF2B5EF4-FFF2-40B4-BE49-F238E27FC236}">
                <a16:creationId xmlns:a16="http://schemas.microsoft.com/office/drawing/2014/main" id="{D228418E-1620-835D-64A3-40BE0AAE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0773" y="12978304"/>
            <a:ext cx="13559127" cy="6385403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F5E4BA20-9487-F84C-8D5B-6654DF9F5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3146" y="27313299"/>
            <a:ext cx="6443454" cy="460575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CE03BCD-0E6A-B22F-AC5B-92EB3C1BA38E}"/>
              </a:ext>
            </a:extLst>
          </p:cNvPr>
          <p:cNvSpPr txBox="1"/>
          <p:nvPr/>
        </p:nvSpPr>
        <p:spPr>
          <a:xfrm>
            <a:off x="15768279" y="32755636"/>
            <a:ext cx="1367399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Table</a:t>
            </a:r>
            <a:endParaRPr lang="ko-KR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그림 102">
            <a:extLst>
              <a:ext uri="{FF2B5EF4-FFF2-40B4-BE49-F238E27FC236}">
                <a16:creationId xmlns:a16="http://schemas.microsoft.com/office/drawing/2014/main" id="{985A3ED4-9168-AFDE-52B1-9427C39D6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8802" y="22153201"/>
            <a:ext cx="6443454" cy="4682742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33B45F29-C661-8C9F-F90D-11485CFBB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2237" y="22140955"/>
            <a:ext cx="6443454" cy="4605750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42EA71BA-8ADE-10B4-36B6-D56EF459A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2237" y="27310720"/>
            <a:ext cx="6443454" cy="4705721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87577F9-A702-50FF-70C6-DF3B26489952}"/>
              </a:ext>
            </a:extLst>
          </p:cNvPr>
          <p:cNvSpPr txBox="1"/>
          <p:nvPr/>
        </p:nvSpPr>
        <p:spPr>
          <a:xfrm>
            <a:off x="22185017" y="39340128"/>
            <a:ext cx="7048957" cy="887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J. Jin et al., ISSCC Dig. Tech. Papers, Feb. 2023</a:t>
            </a:r>
          </a:p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nl-NL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Cho et al., IEEE JSSC, 2023.</a:t>
            </a:r>
          </a:p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D.-H. Kim et al., IEEE JSSC, 2024.</a:t>
            </a:r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3E73835C-C03B-3641-07BA-41F3DBF64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807" y="25672362"/>
            <a:ext cx="13559127" cy="6962795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1D99F72F-DD02-D558-F6C2-4DE517B597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58802" y="21975642"/>
            <a:ext cx="6443454" cy="5166269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C57EB9CF-C7DC-31C1-6FF3-2E1C3F84EC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02237" y="21993126"/>
            <a:ext cx="6443454" cy="5189282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10B8332E-E090-B293-87AF-AC8DAB3F85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66529" y="27332627"/>
            <a:ext cx="6460071" cy="5179593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53B6E0C4-C8D2-75E4-C352-30400A2A33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8159" y="27291577"/>
            <a:ext cx="6437532" cy="5161521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878CC6A5-490A-FF93-DAAB-9EE967CE03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58783" y="8207607"/>
            <a:ext cx="10102272" cy="3774475"/>
          </a:xfrm>
          <a:prstGeom prst="rect">
            <a:avLst/>
          </a:prstGeom>
        </p:spPr>
      </p:pic>
      <p:pic>
        <p:nvPicPr>
          <p:cNvPr id="133" name="그림 132">
            <a:extLst>
              <a:ext uri="{FF2B5EF4-FFF2-40B4-BE49-F238E27FC236}">
                <a16:creationId xmlns:a16="http://schemas.microsoft.com/office/drawing/2014/main" id="{51C226F6-90B9-7FF9-6180-E255654A6C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96443" y="27310720"/>
            <a:ext cx="6437531" cy="5155639"/>
          </a:xfrm>
          <a:prstGeom prst="rect">
            <a:avLst/>
          </a:prstGeom>
        </p:spPr>
      </p:pic>
      <p:pic>
        <p:nvPicPr>
          <p:cNvPr id="135" name="그림 134">
            <a:extLst>
              <a:ext uri="{FF2B5EF4-FFF2-40B4-BE49-F238E27FC236}">
                <a16:creationId xmlns:a16="http://schemas.microsoft.com/office/drawing/2014/main" id="{60D63608-D578-3886-847B-1CC8D803E7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311" y="12929158"/>
            <a:ext cx="13481718" cy="10264492"/>
          </a:xfrm>
          <a:prstGeom prst="rect">
            <a:avLst/>
          </a:prstGeom>
        </p:spPr>
      </p:pic>
      <p:pic>
        <p:nvPicPr>
          <p:cNvPr id="137" name="그림 136">
            <a:extLst>
              <a:ext uri="{FF2B5EF4-FFF2-40B4-BE49-F238E27FC236}">
                <a16:creationId xmlns:a16="http://schemas.microsoft.com/office/drawing/2014/main" id="{C119434F-28C1-47A7-A4EF-F7221B26B0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98635" y="33556330"/>
            <a:ext cx="13447056" cy="5527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88203-4310-EB3E-F75D-66359195A8BE}"/>
              </a:ext>
            </a:extLst>
          </p:cNvPr>
          <p:cNvSpPr txBox="1"/>
          <p:nvPr/>
        </p:nvSpPr>
        <p:spPr>
          <a:xfrm>
            <a:off x="922843" y="39376018"/>
            <a:ext cx="280382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chip fabrication and EDA tool were supported by the IC Design Education Center (IDEC), South Korea.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4599</TotalTime>
  <Words>281</Words>
  <Application>Microsoft Office PowerPoint</Application>
  <PresentationFormat>사용자 지정</PresentationFormat>
  <Paragraphs>26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Times New Roman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jong hun Chae</cp:lastModifiedBy>
  <cp:revision>14</cp:revision>
  <dcterms:created xsi:type="dcterms:W3CDTF">2019-05-23T01:50:43Z</dcterms:created>
  <dcterms:modified xsi:type="dcterms:W3CDTF">2026-04-27T09:54:57Z</dcterms:modified>
</cp:coreProperties>
</file>